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9"/>
  </p:notesMasterIdLst>
  <p:handoutMasterIdLst>
    <p:handoutMasterId r:id="rId30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58" r:id="rId13"/>
    <p:sldId id="260" r:id="rId14"/>
    <p:sldId id="281" r:id="rId15"/>
    <p:sldId id="261" r:id="rId16"/>
    <p:sldId id="263" r:id="rId17"/>
    <p:sldId id="265" r:id="rId18"/>
    <p:sldId id="266" r:id="rId19"/>
    <p:sldId id="264" r:id="rId20"/>
    <p:sldId id="257" r:id="rId21"/>
    <p:sldId id="276" r:id="rId22"/>
    <p:sldId id="2147483647" r:id="rId23"/>
    <p:sldId id="256" r:id="rId24"/>
    <p:sldId id="2516" r:id="rId25"/>
    <p:sldId id="262" r:id="rId26"/>
    <p:sldId id="582" r:id="rId27"/>
    <p:sldId id="2419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7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five-major-trends-in-power-supply-design-for-servers/" TargetMode="External"/><Relationship Id="rId2" Type="http://schemas.openxmlformats.org/officeDocument/2006/relationships/hyperlink" Target="https://support.huawei.com/enterprise/zh/doc/EDOC1100314275/283099c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1138" y="1246909"/>
            <a:ext cx="5115970" cy="5108171"/>
          </a:xfrm>
        </p:spPr>
        <p:txBody>
          <a:bodyPr/>
          <a:lstStyle/>
          <a:p>
            <a:r>
              <a:rPr lang="zh-CN" altLang="en-US" dirty="0"/>
              <a:t>机房主要用于安装主通信设备、通信传输设备、电源等配套设备。</a:t>
            </a:r>
            <a:endParaRPr lang="en-US" altLang="zh-CN" dirty="0"/>
          </a:p>
          <a:p>
            <a:r>
              <a:rPr lang="zh-CN" altLang="en-US" dirty="0"/>
              <a:t>为维护和管理上的方便，要求上述设备安排紧凑，并按业务类别不同分别安装在不同的房间。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0848" y="1246188"/>
            <a:ext cx="5176315" cy="5108575"/>
          </a:xfrm>
        </p:spPr>
        <p:txBody>
          <a:bodyPr anchor="ctr"/>
          <a:lstStyle/>
          <a:p>
            <a:r>
              <a:rPr lang="zh-CN" altLang="en-US" sz="1800" b="1" dirty="0"/>
              <a:t>整体布局 ：</a:t>
            </a:r>
            <a:r>
              <a:rPr lang="zh-CN" altLang="en-US" sz="1800" dirty="0"/>
              <a:t>优先采用单层集中式布局，保障通信效率与运维便捷，其次才是多层和多栋。</a:t>
            </a:r>
          </a:p>
          <a:p>
            <a:r>
              <a:rPr lang="zh-CN" altLang="en-US" sz="1800" b="1" dirty="0"/>
              <a:t>功能分区 ：</a:t>
            </a:r>
            <a:r>
              <a:rPr lang="zh-CN" altLang="en-US" sz="1800" dirty="0"/>
              <a:t>核心设备居中部署，辅助区域环绕四周，满足高密度配电与制冷需求。</a:t>
            </a:r>
          </a:p>
          <a:p>
            <a:r>
              <a:rPr lang="zh-CN" altLang="en-US" sz="1800" b="1" dirty="0"/>
              <a:t>机柜扩容 ：</a:t>
            </a:r>
            <a:r>
              <a:rPr lang="zh-CN" altLang="en-US" sz="1800" dirty="0"/>
              <a:t>机房预留扩展空间，支持分阶段部署，提升灵活扩展能力。</a:t>
            </a:r>
          </a:p>
          <a:p>
            <a:r>
              <a:rPr lang="zh-CN" altLang="en-US" sz="1800" b="1" dirty="0"/>
              <a:t>供电设计 ：</a:t>
            </a:r>
            <a:r>
              <a:rPr lang="zh-CN" altLang="en-US" sz="1800" dirty="0"/>
              <a:t>供电系统分为左右两区，就近供电，避免跨层布线。</a:t>
            </a:r>
          </a:p>
          <a:p>
            <a:r>
              <a:rPr lang="zh-CN" altLang="en-US" sz="1800" b="1" dirty="0"/>
              <a:t>制冷管理 ：</a:t>
            </a:r>
            <a:r>
              <a:rPr lang="zh-CN" altLang="en-US" sz="1800" dirty="0"/>
              <a:t>采用冷热通道隔离和增强散热措施，确保高密</a:t>
            </a:r>
            <a:r>
              <a:rPr lang="en" altLang="zh-CN" sz="1800" dirty="0"/>
              <a:t>GPU</a:t>
            </a:r>
            <a:r>
              <a:rPr lang="zh-CN" altLang="en-US" sz="1800" dirty="0"/>
              <a:t>集群稳定运行。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8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4098" name="Picture 2" descr="DGX GB200: AI Infrastructure for State-of-the-Art AI Models | NVIDIA">
            <a:extLst>
              <a:ext uri="{FF2B5EF4-FFF2-40B4-BE49-F238E27FC236}">
                <a16:creationId xmlns:a16="http://schemas.microsoft.com/office/drawing/2014/main" id="{DE76D161-49BE-8B25-8246-F7DF03E3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17481" r="6410" b="18030"/>
          <a:stretch/>
        </p:blipFill>
        <p:spPr bwMode="auto">
          <a:xfrm>
            <a:off x="236841" y="3070377"/>
            <a:ext cx="5659602" cy="29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2F02F-F1DF-444B-7389-5B946AE5E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11" t="23426" r="19177" b="21447"/>
          <a:stretch/>
        </p:blipFill>
        <p:spPr>
          <a:xfrm>
            <a:off x="6188814" y="3059336"/>
            <a:ext cx="5806011" cy="29146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A007DC-BD1F-67C0-6D1D-73C48D8D5E24}"/>
              </a:ext>
            </a:extLst>
          </p:cNvPr>
          <p:cNvSpPr txBox="1"/>
          <p:nvPr/>
        </p:nvSpPr>
        <p:spPr>
          <a:xfrm>
            <a:off x="1288181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DGX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GB200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超节点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8BE40-C33D-66E7-2E85-BF0E0F89BC7A}"/>
              </a:ext>
            </a:extLst>
          </p:cNvPr>
          <p:cNvSpPr txBox="1"/>
          <p:nvPr/>
        </p:nvSpPr>
        <p:spPr>
          <a:xfrm>
            <a:off x="7313358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CloudMatrix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超节点</a:t>
            </a:r>
          </a:p>
        </p:txBody>
      </p:sp>
    </p:spTree>
    <p:extLst>
      <p:ext uri="{BB962C8B-B14F-4D97-AF65-F5344CB8AC3E}">
        <p14:creationId xmlns:p14="http://schemas.microsoft.com/office/powerpoint/2010/main" val="888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5122" name="Picture 2" descr="深入探秘全球最大AI超级集群xAI Colossus">
            <a:extLst>
              <a:ext uri="{FF2B5EF4-FFF2-40B4-BE49-F238E27FC236}">
                <a16:creationId xmlns:a16="http://schemas.microsoft.com/office/drawing/2014/main" id="{750DCBC7-FFF7-B106-3CE9-73F90476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" y="3061453"/>
            <a:ext cx="4932711" cy="32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昇腾AI助力鹏城云脑II破记录，20倍优势再夺冠！-昇腾社区">
            <a:extLst>
              <a:ext uri="{FF2B5EF4-FFF2-40B4-BE49-F238E27FC236}">
                <a16:creationId xmlns:a16="http://schemas.microsoft.com/office/drawing/2014/main" id="{865F3E0A-8D9A-F381-CAF8-7ECE4FC7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3061453"/>
            <a:ext cx="5786825" cy="32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B42A4E-E460-00E8-B58D-1B9FF3B6E94B}"/>
              </a:ext>
            </a:extLst>
          </p:cNvPr>
          <p:cNvSpPr txBox="1"/>
          <p:nvPr/>
        </p:nvSpPr>
        <p:spPr>
          <a:xfrm>
            <a:off x="1247988" y="5949312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GPU 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集群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B7046-C47D-6B63-5172-72D370621219}"/>
              </a:ext>
            </a:extLst>
          </p:cNvPr>
          <p:cNvSpPr txBox="1"/>
          <p:nvPr/>
        </p:nvSpPr>
        <p:spPr>
          <a:xfrm>
            <a:off x="6915289" y="5913971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NPU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 集群</a:t>
            </a:r>
          </a:p>
        </p:txBody>
      </p:sp>
    </p:spTree>
    <p:extLst>
      <p:ext uri="{BB962C8B-B14F-4D97-AF65-F5344CB8AC3E}">
        <p14:creationId xmlns:p14="http://schemas.microsoft.com/office/powerpoint/2010/main" val="19580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02F9A-B3DA-1302-2E16-BA24DE10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/>
              <a:t>挑战：</a:t>
            </a:r>
            <a:r>
              <a:rPr lang="zh-CN" altLang="en-US" sz="1800" dirty="0"/>
              <a:t>十万卡</a:t>
            </a:r>
            <a:r>
              <a:rPr lang="en-US" altLang="zh-CN" sz="1800" dirty="0"/>
              <a:t>AI</a:t>
            </a:r>
            <a:r>
              <a:rPr lang="zh-CN" altLang="en-US" sz="1800" dirty="0"/>
              <a:t> 集群功耗近 </a:t>
            </a:r>
            <a:r>
              <a:rPr lang="en" altLang="zh-CN" sz="1800" dirty="0"/>
              <a:t>XXXMW</a:t>
            </a:r>
            <a:r>
              <a:rPr lang="zh-CN" altLang="en" sz="1800" dirty="0"/>
              <a:t>。</a:t>
            </a:r>
            <a:r>
              <a:rPr lang="zh-CN" altLang="en-US" sz="1800" dirty="0"/>
              <a:t>供电投资大（</a:t>
            </a:r>
            <a:r>
              <a:rPr lang="en-US" altLang="zh-CN" sz="1800" dirty="0"/>
              <a:t>~30%to40%</a:t>
            </a:r>
            <a:r>
              <a:rPr lang="zh-CN" altLang="en-US" sz="1800" dirty="0"/>
              <a:t> 基建），占地多（</a:t>
            </a:r>
            <a:r>
              <a:rPr lang="en-US" altLang="zh-CN" sz="1800" dirty="0"/>
              <a:t>~20%to30%</a:t>
            </a:r>
            <a:r>
              <a:rPr lang="zh-CN" altLang="en-US" sz="1800" dirty="0"/>
              <a:t> 辅助区）</a:t>
            </a:r>
            <a:endParaRPr lang="en-US" altLang="zh-CN" sz="1800" dirty="0"/>
          </a:p>
          <a:p>
            <a:r>
              <a:rPr lang="zh-CN" altLang="en-US" sz="1800" b="1" dirty="0"/>
              <a:t>选址建议：</a:t>
            </a:r>
            <a:r>
              <a:rPr lang="zh-CN" altLang="en-US" sz="1800" dirty="0"/>
              <a:t>电力充足、电价低的地方；气候凉爽，利于自然降温；有扩展空间，方便以后扩容；靠近数据中心聚集区，便于资源共享。</a:t>
            </a:r>
          </a:p>
          <a:p>
            <a:pPr algn="l"/>
            <a:r>
              <a:rPr lang="zh-CN" altLang="en-US" sz="1800" b="1" dirty="0"/>
              <a:t>单路供电方案：</a:t>
            </a:r>
            <a:r>
              <a:rPr lang="zh-CN" altLang="en-US" sz="1800" dirty="0"/>
              <a:t>用一路高质量市电直供，配合</a:t>
            </a:r>
            <a:r>
              <a:rPr lang="en" altLang="zh-CN" sz="1800" dirty="0"/>
              <a:t>UPS</a:t>
            </a:r>
            <a:r>
              <a:rPr lang="zh-CN" altLang="en-US" sz="1800" dirty="0"/>
              <a:t>或储能系统；省去冗余供电线路，降低初期投资和运维复杂度；适合对可靠性要求不是极端苛刻的</a:t>
            </a:r>
            <a:r>
              <a:rPr lang="en" altLang="zh-CN" sz="1800" dirty="0"/>
              <a:t>AI</a:t>
            </a:r>
            <a:r>
              <a:rPr lang="zh-CN" altLang="en-US" sz="1800" dirty="0"/>
              <a:t>训练场景。</a:t>
            </a:r>
          </a:p>
        </p:txBody>
      </p:sp>
      <p:pic>
        <p:nvPicPr>
          <p:cNvPr id="6148" name="Picture 4" descr="超万卡集群让算力迈上新台阶--经济·科技--人民网">
            <a:extLst>
              <a:ext uri="{FF2B5EF4-FFF2-40B4-BE49-F238E27FC236}">
                <a16:creationId xmlns:a16="http://schemas.microsoft.com/office/drawing/2014/main" id="{05F62259-9840-8AA3-869A-07FD0AB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7" y="4402268"/>
            <a:ext cx="3455743" cy="1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C0DA03-DA42-3BA4-0793-FB38A4B087EC}"/>
              </a:ext>
            </a:extLst>
          </p:cNvPr>
          <p:cNvSpPr txBox="1"/>
          <p:nvPr/>
        </p:nvSpPr>
        <p:spPr>
          <a:xfrm>
            <a:off x="3326448" y="4492704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移动哈尔滨计算中心</a:t>
            </a:r>
          </a:p>
        </p:txBody>
      </p:sp>
      <p:pic>
        <p:nvPicPr>
          <p:cNvPr id="6150" name="Picture 6" descr="搜索引擎巨头在芬兰为数据中心找到创新能源- 这就是芬兰">
            <a:extLst>
              <a:ext uri="{FF2B5EF4-FFF2-40B4-BE49-F238E27FC236}">
                <a16:creationId xmlns:a16="http://schemas.microsoft.com/office/drawing/2014/main" id="{6F66295F-C858-D949-C6E1-ECFC31CF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6" y="4402268"/>
            <a:ext cx="3589501" cy="2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C2016-4841-2013-6D05-B9D6A3ED4C6B}"/>
              </a:ext>
            </a:extLst>
          </p:cNvPr>
          <p:cNvSpPr txBox="1"/>
          <p:nvPr/>
        </p:nvSpPr>
        <p:spPr>
          <a:xfrm>
            <a:off x="5406012" y="5987559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Google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芬兰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val="36125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4F3F88-542D-6E7D-6FB8-96614F78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万卡机房配电制冷架构：</a:t>
            </a:r>
            <a:r>
              <a:rPr lang="en" altLang="zh-CN" dirty="0"/>
              <a:t>Open Compute Project (OCP)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0779C9C-A2F7-1A1A-9771-5D7B1985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Power Tips #109: Five major trends in power supply design for servers - EDN">
            <a:extLst>
              <a:ext uri="{FF2B5EF4-FFF2-40B4-BE49-F238E27FC236}">
                <a16:creationId xmlns:a16="http://schemas.microsoft.com/office/drawing/2014/main" id="{C8A9ABF4-991F-A463-DD03-8AE21FCD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0" y="1246909"/>
            <a:ext cx="10680761" cy="5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DEF1B-464B-66C2-66A1-8C2D24775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传统空调支持功率密度低（</a:t>
            </a:r>
            <a:r>
              <a:rPr lang="en-US" altLang="zh-CN" dirty="0"/>
              <a:t>&lt;20</a:t>
            </a:r>
            <a:r>
              <a:rPr lang="en" altLang="zh-CN" dirty="0"/>
              <a:t>KW/</a:t>
            </a:r>
            <a:r>
              <a:rPr lang="zh-CN" altLang="en-US" dirty="0"/>
              <a:t>柜），占用机房面积大（</a:t>
            </a:r>
            <a:r>
              <a:rPr lang="en-US" altLang="zh-CN" dirty="0"/>
              <a:t>~20%~30%</a:t>
            </a:r>
            <a:r>
              <a:rPr lang="zh-CN" altLang="en-US" dirty="0"/>
              <a:t>机房）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建议方案</a:t>
            </a:r>
            <a:r>
              <a:rPr lang="zh-CN" altLang="en-US" b="1">
                <a:solidFill>
                  <a:srgbClr val="C00000"/>
                </a:solidFill>
              </a:rPr>
              <a:t>：主动式液冷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/>
              <a:t>高散热效率 ：</a:t>
            </a:r>
            <a:r>
              <a:rPr lang="zh-CN" altLang="en-US" dirty="0"/>
              <a:t>液冷直接接触发热部件，适配万卡集群高功耗需求。</a:t>
            </a:r>
          </a:p>
          <a:p>
            <a:pPr lvl="1"/>
            <a:r>
              <a:rPr lang="zh-CN" altLang="en-US" b="1" dirty="0"/>
              <a:t>节省空间 ：</a:t>
            </a:r>
            <a:r>
              <a:rPr lang="zh-CN" altLang="en-US" dirty="0"/>
              <a:t>取消传统空调风道和冗余空间，释放机房面积用于部署更多算力设备。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6B632-4785-A963-16EC-BF6E59A8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2872859" y="3429000"/>
            <a:ext cx="6451044" cy="3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光链路脏污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99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脏污难以避免​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脏污难以识别​</a:t>
            </a:r>
          </a:p>
          <a:p>
            <a:pPr marL="457200" indent="-457200">
              <a:buFont typeface="+mj-lt"/>
              <a:buAutoNum type="arabicPeriod"/>
            </a:pPr>
            <a:endParaRPr lang="zh-CN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3FCC29A-B0FF-19F6-A268-0A7AEE91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24455"/>
              </p:ext>
            </p:extLst>
          </p:nvPr>
        </p:nvGraphicFramePr>
        <p:xfrm>
          <a:off x="707571" y="1892559"/>
          <a:ext cx="10865303" cy="1536441"/>
        </p:xfrm>
        <a:graphic>
          <a:graphicData uri="http://schemas.openxmlformats.org/drawingml/2006/table">
            <a:tbl>
              <a:tblPr/>
              <a:tblGrid>
                <a:gridCol w="2268417">
                  <a:extLst>
                    <a:ext uri="{9D8B030D-6E8A-4147-A177-3AD203B41FA5}">
                      <a16:colId xmlns:a16="http://schemas.microsoft.com/office/drawing/2014/main" val="1377714881"/>
                    </a:ext>
                  </a:extLst>
                </a:gridCol>
                <a:gridCol w="8596886">
                  <a:extLst>
                    <a:ext uri="{9D8B030D-6E8A-4147-A177-3AD203B41FA5}">
                      <a16:colId xmlns:a16="http://schemas.microsoft.com/office/drawing/2014/main" val="4051836709"/>
                    </a:ext>
                  </a:extLst>
                </a:gridCol>
              </a:tblGrid>
              <a:tr h="28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原因​​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​​技术挑战​​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5522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​高敏接口要求​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200GE/400GE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技术对噪声容忍度↓，断面清洁要求达微米级精度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7723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​环境限制​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机房无法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100%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无尘，施工中的粉尘、油污无法彻底避免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0464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​暴露风险​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施工时光模块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光纤必然有暴露时间（难以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=0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 → 污染概率↑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086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6A957F-A969-3E1D-A537-41D067B8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721"/>
              </p:ext>
            </p:extLst>
          </p:nvPr>
        </p:nvGraphicFramePr>
        <p:xfrm>
          <a:off x="707571" y="4081160"/>
          <a:ext cx="10879592" cy="1944933"/>
        </p:xfrm>
        <a:graphic>
          <a:graphicData uri="http://schemas.openxmlformats.org/drawingml/2006/table">
            <a:tbl>
              <a:tblPr/>
              <a:tblGrid>
                <a:gridCol w="2286838">
                  <a:extLst>
                    <a:ext uri="{9D8B030D-6E8A-4147-A177-3AD203B41FA5}">
                      <a16:colId xmlns:a16="http://schemas.microsoft.com/office/drawing/2014/main" val="2092021114"/>
                    </a:ext>
                  </a:extLst>
                </a:gridCol>
                <a:gridCol w="8592754">
                  <a:extLst>
                    <a:ext uri="{9D8B030D-6E8A-4147-A177-3AD203B41FA5}">
                      <a16:colId xmlns:a16="http://schemas.microsoft.com/office/drawing/2014/main" val="1996594582"/>
                    </a:ext>
                  </a:extLst>
                </a:gridCol>
              </a:tblGrid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​​检测手段缺陷​​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​​具体表现​​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2169"/>
                  </a:ext>
                </a:extLst>
              </a:tr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​​无在线监测​​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需人工检测，无法实时感知污染状态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2552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​​指标模糊性​​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收光功率、信噪比与脏污程度无线性关系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63228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​​参数失效​​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发光功率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电压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温度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偏置电流等参数无法反映断面污染物分布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58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​​区域差异​​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断面中心区比边缘对脏污更敏感（需显微镜级仪器定位）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0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b="1" dirty="0"/>
              <a:t>清理效果难保证​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82CE5C-58A5-EA4C-469E-100DCF4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4077"/>
              </p:ext>
            </p:extLst>
          </p:nvPr>
        </p:nvGraphicFramePr>
        <p:xfrm>
          <a:off x="609600" y="1928152"/>
          <a:ext cx="10765134" cy="2214831"/>
        </p:xfrm>
        <a:graphic>
          <a:graphicData uri="http://schemas.openxmlformats.org/drawingml/2006/table">
            <a:tbl>
              <a:tblPr/>
              <a:tblGrid>
                <a:gridCol w="1918476">
                  <a:extLst>
                    <a:ext uri="{9D8B030D-6E8A-4147-A177-3AD203B41FA5}">
                      <a16:colId xmlns:a16="http://schemas.microsoft.com/office/drawing/2014/main" val="4167473892"/>
                    </a:ext>
                  </a:extLst>
                </a:gridCol>
                <a:gridCol w="8846658">
                  <a:extLst>
                    <a:ext uri="{9D8B030D-6E8A-4147-A177-3AD203B41FA5}">
                      <a16:colId xmlns:a16="http://schemas.microsoft.com/office/drawing/2014/main" val="1579659488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​​清理障碍​​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​​运维痛点​​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46839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​​工具局限性​​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清洁笔对顽固油污无效 → 必须使用酒精棉签（操作风险↑）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69170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​​耗时过长​​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单链路故障需清洁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端面（拉电源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分工） → 耗时≥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88266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​​交叉污染​​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脏污在光模块与光纤间相互传染（清洁后二次污染率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9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449F2-41A6-4B93-FB65-CEFB67D6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光链路脏污问题：解决方案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BC034-BA78-58CE-E5C5-5A686498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物理隔离层：施工防护</a:t>
            </a:r>
          </a:p>
          <a:p>
            <a:pPr lvl="1"/>
            <a:r>
              <a:rPr lang="zh-CN" altLang="en-US" b="1" dirty="0"/>
              <a:t>​​光模块真空封装​​：</a:t>
            </a:r>
            <a:r>
              <a:rPr lang="zh-CN" altLang="en-US" dirty="0"/>
              <a:t>出厂时充氮密封，拆封即插，​​避免存储</a:t>
            </a:r>
            <a:r>
              <a:rPr lang="en-US" altLang="zh-CN" dirty="0"/>
              <a:t>/</a:t>
            </a:r>
            <a:r>
              <a:rPr lang="zh-CN" altLang="en-US" dirty="0"/>
              <a:t>运输污染​​</a:t>
            </a:r>
          </a:p>
          <a:p>
            <a:pPr lvl="1"/>
            <a:r>
              <a:rPr lang="zh-CN" altLang="en-US" b="1" dirty="0"/>
              <a:t>​​光纤端面防尘帽​​：</a:t>
            </a:r>
            <a:r>
              <a:rPr lang="zh-CN" altLang="en-US" dirty="0"/>
              <a:t>弹簧自锁式设计（</a:t>
            </a:r>
            <a:r>
              <a:rPr lang="en" altLang="zh-CN" dirty="0"/>
              <a:t>IP6X</a:t>
            </a:r>
            <a:r>
              <a:rPr lang="zh-CN" altLang="en-US" dirty="0"/>
              <a:t> 防尘），​​插拔暴露时间＜</a:t>
            </a:r>
            <a:r>
              <a:rPr lang="en-US" altLang="zh-CN" dirty="0"/>
              <a:t>0.5</a:t>
            </a:r>
            <a:r>
              <a:rPr lang="zh-CN" altLang="en-US" dirty="0"/>
              <a:t>秒​​</a:t>
            </a:r>
          </a:p>
          <a:p>
            <a:pPr lvl="1"/>
            <a:r>
              <a:rPr lang="zh-CN" altLang="en-US" b="1" dirty="0"/>
              <a:t>​​无尘操作舱​​：</a:t>
            </a:r>
            <a:r>
              <a:rPr lang="zh-CN" altLang="en-US" dirty="0"/>
              <a:t>百级洁净环境（≥</a:t>
            </a:r>
            <a:r>
              <a:rPr lang="en-US" altLang="zh-CN" dirty="0"/>
              <a:t>0.3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-US" dirty="0"/>
              <a:t> 颗粒 ≤</a:t>
            </a:r>
            <a:r>
              <a:rPr lang="en-US" altLang="zh-CN" dirty="0"/>
              <a:t>100/</a:t>
            </a:r>
            <a:r>
              <a:rPr lang="en" altLang="zh-CN" dirty="0"/>
              <a:t>m³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施工污染风险 ↓</a:t>
            </a:r>
            <a:r>
              <a:rPr lang="en-US" altLang="zh-CN" dirty="0"/>
              <a:t>99%​</a:t>
            </a:r>
            <a:r>
              <a:rPr lang="zh-CN" altLang="en-US" dirty="0"/>
              <a:t>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主动防御层：环境控制</a:t>
            </a:r>
          </a:p>
          <a:p>
            <a:pPr lvl="1"/>
            <a:r>
              <a:rPr lang="zh-CN" altLang="en-US" b="1" dirty="0"/>
              <a:t>​​机房正压通风：</a:t>
            </a:r>
            <a:r>
              <a:rPr lang="zh-CN" altLang="en-US" dirty="0"/>
              <a:t>维持室内气压＞外部 </a:t>
            </a:r>
            <a:r>
              <a:rPr lang="en-US" altLang="zh-CN" dirty="0"/>
              <a:t>5</a:t>
            </a:r>
            <a:r>
              <a:rPr lang="en" altLang="zh-CN" dirty="0"/>
              <a:t>Pa</a:t>
            </a:r>
            <a:r>
              <a:rPr lang="zh-CN" altLang="en" dirty="0"/>
              <a:t>，​</a:t>
            </a:r>
            <a:r>
              <a:rPr lang="en" altLang="zh-CN" dirty="0"/>
              <a:t>​</a:t>
            </a:r>
            <a:r>
              <a:rPr lang="zh-CN" altLang="en-US" dirty="0"/>
              <a:t>气流屏障阻隔外部粉尘​​</a:t>
            </a:r>
          </a:p>
          <a:p>
            <a:pPr lvl="1"/>
            <a:r>
              <a:rPr lang="zh-CN" altLang="en-US" b="1" dirty="0"/>
              <a:t>​​</a:t>
            </a:r>
            <a:r>
              <a:rPr lang="en" altLang="zh-CN" b="1" dirty="0"/>
              <a:t>H14</a:t>
            </a:r>
            <a:r>
              <a:rPr lang="zh-CN" altLang="en-US" b="1" dirty="0"/>
              <a:t> 级空气过滤​​：</a:t>
            </a:r>
            <a:r>
              <a:rPr lang="en" altLang="zh-CN" dirty="0"/>
              <a:t>ULPA</a:t>
            </a:r>
            <a:r>
              <a:rPr lang="zh-CN" altLang="en-US" dirty="0"/>
              <a:t> 超高效过滤（</a:t>
            </a:r>
            <a:r>
              <a:rPr lang="en-US" altLang="zh-CN" dirty="0"/>
              <a:t>99.999% @0.1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机房 </a:t>
            </a:r>
            <a:r>
              <a:rPr lang="en" altLang="zh-CN" dirty="0"/>
              <a:t>PM1.0</a:t>
            </a:r>
            <a:r>
              <a:rPr lang="zh-CN" altLang="en-US" dirty="0"/>
              <a:t> 浓度＜</a:t>
            </a:r>
            <a:r>
              <a:rPr lang="en-US" altLang="zh-CN" dirty="0"/>
              <a:t>10</a:t>
            </a:r>
            <a:r>
              <a:rPr lang="el-GR" altLang="zh-CN" dirty="0"/>
              <a:t>μ</a:t>
            </a:r>
            <a:r>
              <a:rPr lang="en" altLang="zh-CN" dirty="0"/>
              <a:t>g/m³​</a:t>
            </a:r>
          </a:p>
        </p:txBody>
      </p:sp>
    </p:spTree>
    <p:extLst>
      <p:ext uri="{BB962C8B-B14F-4D97-AF65-F5344CB8AC3E}">
        <p14:creationId xmlns:p14="http://schemas.microsoft.com/office/powerpoint/2010/main" val="14515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179CA9-D5F8-70FD-F5CC-298F8D6F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常见交叉领域问题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6DD734E-3C74-661E-8E8E-B92A7584628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338942"/>
          <a:ext cx="10849908" cy="4876800"/>
        </p:xfrm>
        <a:graphic>
          <a:graphicData uri="http://schemas.openxmlformats.org/drawingml/2006/table">
            <a:tbl>
              <a:tblPr/>
              <a:tblGrid>
                <a:gridCol w="2618755">
                  <a:extLst>
                    <a:ext uri="{9D8B030D-6E8A-4147-A177-3AD203B41FA5}">
                      <a16:colId xmlns:a16="http://schemas.microsoft.com/office/drawing/2014/main" val="2614910554"/>
                    </a:ext>
                  </a:extLst>
                </a:gridCol>
                <a:gridCol w="2951581">
                  <a:extLst>
                    <a:ext uri="{9D8B030D-6E8A-4147-A177-3AD203B41FA5}">
                      <a16:colId xmlns:a16="http://schemas.microsoft.com/office/drawing/2014/main" val="1528317426"/>
                    </a:ext>
                  </a:extLst>
                </a:gridCol>
                <a:gridCol w="5279572">
                  <a:extLst>
                    <a:ext uri="{9D8B030D-6E8A-4147-A177-3AD203B41FA5}">
                      <a16:colId xmlns:a16="http://schemas.microsoft.com/office/drawing/2014/main" val="1765479439"/>
                    </a:ext>
                  </a:extLst>
                </a:gridCol>
              </a:tblGrid>
              <a:tr h="35463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交叉领域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影响内容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09239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远程挂载存储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PoD</a:t>
                      </a:r>
                      <a:endParaRPr lang="e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计算节点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问题导致存储性能不达标；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影响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，包括流控参数；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存储抢占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系统资源；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950322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网卡、路由、流控参数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网络不通导致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集合通信报错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计算下发影响网络性能，出现反压和丢包；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网络影响计算通信、训练性能不达标；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85711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交换机、流控参数、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模型并行、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下发与挂载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存储影响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计算、网络拖尾影响计算等互相干扰；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出现大模型训练性能抖动、性能下降；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交换机丢包，训练精度受影响；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https://support.huawei.com/enterprise/zh/doc/EDOC1100314275/283099c4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https://www.edn.com/five-major-trends-in-power-supply-design-for-servers/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基本建设</a:t>
            </a:r>
            <a:endParaRPr lang="en-US" altLang="zh-CN" sz="9600" dirty="0"/>
          </a:p>
          <a:p>
            <a:r>
              <a:rPr lang="zh-CN" altLang="en-US" dirty="0"/>
              <a:t>前沿探索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666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35207</TotalTime>
  <Words>1278</Words>
  <Application>Microsoft Macintosh PowerPoint</Application>
  <PresentationFormat>自定义</PresentationFormat>
  <Paragraphs>136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PowerPoint 演示文稿</vt:lpstr>
      <vt:lpstr>万卡集群机房布局</vt:lpstr>
      <vt:lpstr>万卡集群机房布局</vt:lpstr>
      <vt:lpstr>万卡集群机房布线</vt:lpstr>
      <vt:lpstr>万卡集群机房布线</vt:lpstr>
      <vt:lpstr>万卡机房配电制冷架构</vt:lpstr>
      <vt:lpstr>万卡机房配电制冷架构：Open Compute Project (OCP)</vt:lpstr>
      <vt:lpstr>万卡机房配电制冷架构</vt:lpstr>
      <vt:lpstr>PowerPoint 演示文稿</vt:lpstr>
      <vt:lpstr>光链路脏污问题的核心难点​</vt:lpstr>
      <vt:lpstr>光链路脏污问题的核心难点​</vt:lpstr>
      <vt:lpstr>光链路脏污问题：解决方案</vt:lpstr>
      <vt:lpstr>PowerPoint 演示文稿</vt:lpstr>
      <vt:lpstr>常见交叉领域问题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12747</cp:revision>
  <cp:lastPrinted>2023-09-08T09:14:01Z</cp:lastPrinted>
  <dcterms:created xsi:type="dcterms:W3CDTF">2020-08-28T08:44:19Z</dcterms:created>
  <dcterms:modified xsi:type="dcterms:W3CDTF">2025-07-05T15:53:48Z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